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31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7" r:id="rId27"/>
    <p:sldId id="286" r:id="rId28"/>
    <p:sldId id="293" r:id="rId29"/>
    <p:sldId id="294" r:id="rId30"/>
  </p:sldIdLst>
  <p:sldSz cx="9144000" cy="6858000" type="screen4x3"/>
  <p:notesSz cx="6797675" cy="9926638"/>
  <p:embeddedFontLst>
    <p:embeddedFont>
      <p:font typeface="Arim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Garamond" panose="02020404030301010803" pitchFamily="18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V2xpBDhxk2t2kN0YWXGeOhJC1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1B5B0A-F45C-46C3-8ADB-4FB51DB71B17}">
  <a:tblStyle styleId="{B91B5B0A-F45C-46C3-8ADB-4FB51DB71B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2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2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rPr lang="en-US" sz="4400" i="1" dirty="0">
                <a:latin typeface="Arial"/>
                <a:ea typeface="Arial"/>
                <a:cs typeface="Arial"/>
                <a:sym typeface="Arial"/>
              </a:rPr>
              <a:t>Make sure you have a pen and paper at the ready!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d0674ccc4_0_37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2d0674ccc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12d0674ccc4_0_3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d0674ccc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12d0674ccc4_0_4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12d0674ccc4_0_43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d0674ccc4_0_50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2d0674ccc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g12d0674ccc4_0_5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d0674ccc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g12d0674ccc4_0_6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12d0674ccc4_0_63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d0674ccc4_0_7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2d0674ccc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d0674ccc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12d0674ccc4_0_8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2d0674ccc4_0_81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d0674ccc4_0_88:notes"/>
          <p:cNvSpPr txBox="1"/>
          <p:nvPr/>
        </p:nvSpPr>
        <p:spPr>
          <a:xfrm>
            <a:off x="0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Ruth Miskin Literacy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2d0674ccc4_0_88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2d0674ccc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12d0674ccc4_0_8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22701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Use My Turn Your Turn with the parents to have a go at some Fred Talk – you Fred Talk a CVC word  d_o_g, they Fred Talk it back &amp; ask them to tell you what word Fred is trying to say.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d0674ccc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g12d0674ccc4_0_96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Use My Turn Your Turn with the parents – say “show me three fingers – the word is dog.”  </a:t>
            </a:r>
            <a:endParaRPr/>
          </a:p>
        </p:txBody>
      </p:sp>
      <p:sp>
        <p:nvSpPr>
          <p:cNvPr id="270" name="Google Shape;270;g12d0674ccc4_0_96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d0674ccc4_0_10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2d0674ccc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d0674ccc4_0_109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12d0674ccc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p3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3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d0674ccc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2d0674ccc4_0_21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12d0674ccc4_0_211:notes"/>
          <p:cNvSpPr txBox="1">
            <a:spLocks noGrp="1"/>
          </p:cNvSpPr>
          <p:nvPr>
            <p:ph type="sldNum" idx="12"/>
          </p:nvPr>
        </p:nvSpPr>
        <p:spPr>
          <a:xfrm>
            <a:off x="3852862" y="9429750"/>
            <a:ext cx="2944800" cy="496800"/>
          </a:xfrm>
          <a:prstGeom prst="rect">
            <a:avLst/>
          </a:prstGeom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3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37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5:notes"/>
          <p:cNvSpPr txBox="1"/>
          <p:nvPr/>
        </p:nvSpPr>
        <p:spPr>
          <a:xfrm>
            <a:off x="3852862" y="942975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d0674ccc4_0_5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2d0674cc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12d0674ccc4_0_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d0674ccc4_0_11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2d0674cc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12d0674ccc4_0_1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d0674ccc4_0_17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2d0674cc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12d0674ccc4_0_1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d0674ccc4_0_23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2d0674ccc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2d0674ccc4_0_2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d0674ccc4_0_30:notes"/>
          <p:cNvSpPr txBox="1"/>
          <p:nvPr/>
        </p:nvSpPr>
        <p:spPr>
          <a:xfrm>
            <a:off x="3852862" y="9429750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2d0674cc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12d0674ccc4_0_3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Show flashcards to parents MTYT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?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?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?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88" name="Google Shape;88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?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90" name="Google Shape;90;p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?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96" name="Google Shape;96;p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?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97" name="Google Shape;97;p6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6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9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?"/>
              <a:defRPr/>
            </a:lvl1pPr>
            <a:lvl2pPr marL="914400" lvl="1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6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46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46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6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8"/>
          <p:cNvGrpSpPr/>
          <p:nvPr/>
        </p:nvGrpSpPr>
        <p:grpSpPr>
          <a:xfrm>
            <a:off x="228600" y="2889250"/>
            <a:ext cx="8610600" cy="201612"/>
            <a:chOff x="144" y="1680"/>
            <a:chExt cx="5424" cy="144"/>
          </a:xfrm>
        </p:grpSpPr>
        <p:sp>
          <p:nvSpPr>
            <p:cNvPr id="108" name="Google Shape;108;p48"/>
            <p:cNvSpPr txBox="1"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8"/>
            <p:cNvSpPr txBox="1"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8"/>
            <p:cNvSpPr txBox="1"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andcar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KUbrJPAt65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395287" y="1268412"/>
            <a:ext cx="93662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>
            <a:spLocks noGrp="1"/>
          </p:cNvSpPr>
          <p:nvPr>
            <p:ph type="subTitle" idx="1"/>
          </p:nvPr>
        </p:nvSpPr>
        <p:spPr>
          <a:xfrm>
            <a:off x="1416900" y="3277388"/>
            <a:ext cx="64008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Presentation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 dirty="0">
                <a:latin typeface="Arial"/>
                <a:cs typeface="Arial"/>
                <a:sym typeface="Arial"/>
              </a:rPr>
              <a:t>September 2024</a:t>
            </a:r>
            <a:endParaRPr dirty="0"/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350" y="492125"/>
            <a:ext cx="4954587" cy="2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84F393AD-7DEC-4147-84E4-9EA5C2D872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5195" y="4474438"/>
            <a:ext cx="2213610" cy="1878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d0674ccc4_0_37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82296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  <a:endParaRPr/>
          </a:p>
        </p:txBody>
      </p:sp>
      <p:sp>
        <p:nvSpPr>
          <p:cNvPr id="207" name="Google Shape;207;g12d0674ccc4_0_37"/>
          <p:cNvSpPr txBox="1">
            <a:spLocks noGrp="1"/>
          </p:cNvSpPr>
          <p:nvPr>
            <p:ph type="body" idx="1"/>
          </p:nvPr>
        </p:nvSpPr>
        <p:spPr>
          <a:xfrm>
            <a:off x="468312" y="1773237"/>
            <a:ext cx="8363100" cy="4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grapheme is a sound written down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English has more than 150 graphemes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more than 150 ways to represent the 44 sounds using our 26 alphabet letters.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complex code!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36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d0674ccc4_0_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the code</a:t>
            </a:r>
            <a:endParaRPr/>
          </a:p>
        </p:txBody>
      </p:sp>
      <p:sp>
        <p:nvSpPr>
          <p:cNvPr id="214" name="Google Shape;214;g12d0674ccc4_0_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learn a simple code first</a:t>
            </a:r>
            <a:endParaRPr/>
          </a:p>
        </p:txBody>
      </p:sp>
      <p:pic>
        <p:nvPicPr>
          <p:cNvPr id="215" name="Google Shape;215;g12d0674ccc4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2332037"/>
            <a:ext cx="5953126" cy="41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d0674ccc4_0_50"/>
          <p:cNvSpPr txBox="1"/>
          <p:nvPr/>
        </p:nvSpPr>
        <p:spPr>
          <a:xfrm>
            <a:off x="395287" y="1341437"/>
            <a:ext cx="1584300" cy="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2d0674ccc4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0"/>
            <a:ext cx="8628061" cy="60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2d0674ccc4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1179512"/>
            <a:ext cx="54737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2d0674ccc4_0_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752600" y="2687637"/>
            <a:ext cx="5473800" cy="11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2d0674ccc4_0_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600" y="3863975"/>
            <a:ext cx="5473700" cy="129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2d0674ccc4_0_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600" y="5156200"/>
            <a:ext cx="5400675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2d0674ccc4_0_50"/>
          <p:cNvSpPr txBox="1"/>
          <p:nvPr/>
        </p:nvSpPr>
        <p:spPr>
          <a:xfrm>
            <a:off x="304800" y="0"/>
            <a:ext cx="88392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2d0674ccc4_0_50"/>
          <p:cNvSpPr txBox="1">
            <a:spLocks noGrp="1"/>
          </p:cNvSpPr>
          <p:nvPr>
            <p:ph type="title"/>
          </p:nvPr>
        </p:nvSpPr>
        <p:spPr>
          <a:xfrm>
            <a:off x="285750" y="115887"/>
            <a:ext cx="8229600" cy="9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ramond"/>
              <a:buNone/>
            </a:pPr>
            <a:b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36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complex English alphabetic code </a:t>
            </a:r>
            <a:endParaRPr/>
          </a:p>
        </p:txBody>
      </p:sp>
      <p:sp>
        <p:nvSpPr>
          <p:cNvPr id="229" name="Google Shape;229;g12d0674ccc4_0_50"/>
          <p:cNvSpPr txBox="1"/>
          <p:nvPr/>
        </p:nvSpPr>
        <p:spPr>
          <a:xfrm>
            <a:off x="7239000" y="1066800"/>
            <a:ext cx="12954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g12d0674ccc4_0_63"/>
          <p:cNvGraphicFramePr/>
          <p:nvPr/>
        </p:nvGraphicFramePr>
        <p:xfrm>
          <a:off x="539750" y="571500"/>
          <a:ext cx="8104175" cy="1037270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z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sh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ng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nk</a:t>
                      </a:r>
                      <a:endParaRPr sz="1400" u="none" strike="noStrike" cap="none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6" name="Google Shape;236;g12d0674ccc4_0_63"/>
          <p:cNvGraphicFramePr/>
          <p:nvPr/>
        </p:nvGraphicFramePr>
        <p:xfrm>
          <a:off x="571500" y="2143125"/>
          <a:ext cx="8072300" cy="1037270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6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qu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7" name="Google Shape;237;g12d0674ccc4_0_63"/>
          <p:cNvGraphicFramePr/>
          <p:nvPr/>
        </p:nvGraphicFramePr>
        <p:xfrm>
          <a:off x="571500" y="3643312"/>
          <a:ext cx="8000925" cy="1036625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8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igh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ow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8" name="Google Shape;238;g12d0674ccc4_0_63"/>
          <p:cNvGraphicFramePr/>
          <p:nvPr/>
        </p:nvGraphicFramePr>
        <p:xfrm>
          <a:off x="571500" y="4857750"/>
          <a:ext cx="8000950" cy="1036625"/>
        </p:xfrm>
        <a:graphic>
          <a:graphicData uri="http://schemas.openxmlformats.org/drawingml/2006/table">
            <a:tbl>
              <a:tblPr>
                <a:noFill/>
                <a:tableStyleId>{B91B5B0A-F45C-46C3-8ADB-4FB51DB71B17}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1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air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9" name="Google Shape;239;g12d0674ccc4_0_63"/>
          <p:cNvSpPr txBox="1"/>
          <p:nvPr/>
        </p:nvSpPr>
        <p:spPr>
          <a:xfrm>
            <a:off x="363525" y="6072212"/>
            <a:ext cx="2643300" cy="58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1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2d0674ccc4_0_63"/>
          <p:cNvSpPr txBox="1"/>
          <p:nvPr/>
        </p:nvSpPr>
        <p:spPr>
          <a:xfrm>
            <a:off x="6074975" y="6072212"/>
            <a:ext cx="2643300" cy="5850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2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2d0674ccc4_0_63"/>
          <p:cNvSpPr txBox="1"/>
          <p:nvPr/>
        </p:nvSpPr>
        <p:spPr>
          <a:xfrm>
            <a:off x="347662" y="-20637"/>
            <a:ext cx="30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Consonants: stretchy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2d0674ccc4_0_63"/>
          <p:cNvSpPr txBox="1"/>
          <p:nvPr/>
        </p:nvSpPr>
        <p:spPr>
          <a:xfrm>
            <a:off x="4857750" y="3286125"/>
            <a:ext cx="35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Vowels: stretchy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2d0674ccc4_0_63"/>
          <p:cNvSpPr txBox="1"/>
          <p:nvPr/>
        </p:nvSpPr>
        <p:spPr>
          <a:xfrm>
            <a:off x="571500" y="1714500"/>
            <a:ext cx="30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Consonants: bouncy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2d0674ccc4_0_63"/>
          <p:cNvSpPr txBox="1"/>
          <p:nvPr/>
        </p:nvSpPr>
        <p:spPr>
          <a:xfrm>
            <a:off x="363537" y="3227387"/>
            <a:ext cx="35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Vowels: bouncy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2d0674ccc4_0_77" descr="Rhymes for letter formation from RWI | Read write inc phonics, Read write  inc, Letter formation"/>
          <p:cNvPicPr preferRelativeResize="0"/>
          <p:nvPr/>
        </p:nvPicPr>
        <p:blipFill rotWithShape="1">
          <a:blip r:embed="rId3">
            <a:alphaModFix/>
          </a:blip>
          <a:srcRect t="5642"/>
          <a:stretch/>
        </p:blipFill>
        <p:spPr>
          <a:xfrm>
            <a:off x="827087" y="150812"/>
            <a:ext cx="7200899" cy="65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d0674ccc4_0_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0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Fred...</a:t>
            </a:r>
            <a:endParaRPr/>
          </a:p>
        </p:txBody>
      </p:sp>
      <p:sp>
        <p:nvSpPr>
          <p:cNvPr id="256" name="Google Shape;256;g12d0674ccc4_0_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 helps children learn to read 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can </a:t>
            </a:r>
            <a:r>
              <a:rPr lang="en-US" sz="32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lang="en-US" sz="32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talk in sounds...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(Fred can only say </a:t>
            </a:r>
            <a:r>
              <a:rPr lang="en-US" sz="32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c_a_t</a:t>
            </a:r>
            <a:r>
              <a:rPr lang="en-US" sz="3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can’t say </a:t>
            </a: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call this </a:t>
            </a:r>
            <a:r>
              <a:rPr lang="en-US" sz="32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Talk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7" name="Google Shape;257;g12d0674ccc4_0_81"/>
          <p:cNvPicPr preferRelativeResize="0"/>
          <p:nvPr/>
        </p:nvPicPr>
        <p:blipFill rotWithShape="1">
          <a:blip r:embed="rId3">
            <a:alphaModFix/>
          </a:blip>
          <a:srcRect t="-12607" b="-12595"/>
          <a:stretch/>
        </p:blipFill>
        <p:spPr>
          <a:xfrm>
            <a:off x="6372225" y="104775"/>
            <a:ext cx="215265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d0674ccc4_0_88"/>
          <p:cNvSpPr txBox="1">
            <a:spLocks noGrp="1"/>
          </p:cNvSpPr>
          <p:nvPr>
            <p:ph type="body" idx="1"/>
          </p:nvPr>
        </p:nvSpPr>
        <p:spPr>
          <a:xfrm>
            <a:off x="417512" y="1571625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children understand Fred they can </a:t>
            </a:r>
            <a:r>
              <a:rPr lang="en-US" sz="3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orally.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Blending is needed for reading.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2d0674ccc4_0_88"/>
          <p:cNvSpPr txBox="1">
            <a:spLocks noGrp="1"/>
          </p:cNvSpPr>
          <p:nvPr>
            <p:ph type="title"/>
          </p:nvPr>
        </p:nvSpPr>
        <p:spPr>
          <a:xfrm>
            <a:off x="611187" y="206375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Fred…</a:t>
            </a:r>
            <a:endParaRPr/>
          </a:p>
        </p:txBody>
      </p:sp>
      <p:pic>
        <p:nvPicPr>
          <p:cNvPr id="266" name="Google Shape;266;g12d0674ccc4_0_88"/>
          <p:cNvPicPr preferRelativeResize="0"/>
          <p:nvPr/>
        </p:nvPicPr>
        <p:blipFill rotWithShape="1">
          <a:blip r:embed="rId3">
            <a:alphaModFix/>
          </a:blip>
          <a:srcRect t="-12607" b="-12595"/>
          <a:stretch/>
        </p:blipFill>
        <p:spPr>
          <a:xfrm>
            <a:off x="6278562" y="203200"/>
            <a:ext cx="2152650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d0674ccc4_0_9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Fred...</a:t>
            </a:r>
            <a:endParaRPr/>
          </a:p>
        </p:txBody>
      </p:sp>
      <p:sp>
        <p:nvSpPr>
          <p:cNvPr id="273" name="Google Shape;273;g12d0674ccc4_0_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 helps children learn to spell as well!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Children convert words into sounds.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lang="en-US" sz="32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press the sounds they hear on to their fingers...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We call this </a:t>
            </a:r>
            <a:r>
              <a:rPr lang="en-US" sz="3200" b="0" i="1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Fingers.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4" name="Google Shape;274;g12d0674ccc4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0812" y="4429125"/>
            <a:ext cx="1827211" cy="20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2d0674ccc4_0_96"/>
          <p:cNvPicPr preferRelativeResize="0"/>
          <p:nvPr/>
        </p:nvPicPr>
        <p:blipFill rotWithShape="1">
          <a:blip r:embed="rId4">
            <a:alphaModFix/>
          </a:blip>
          <a:srcRect t="-12607" b="-12595"/>
          <a:stretch/>
        </p:blipFill>
        <p:spPr>
          <a:xfrm>
            <a:off x="6500812" y="95250"/>
            <a:ext cx="2152650" cy="125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d0674ccc4_0_10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words</a:t>
            </a:r>
            <a:endParaRPr/>
          </a:p>
        </p:txBody>
      </p:sp>
      <p:sp>
        <p:nvSpPr>
          <p:cNvPr id="281" name="Google Shape;281;g12d0674ccc4_0_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3200" b="0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words are words we can Fred talk. (</a:t>
            </a:r>
            <a:r>
              <a:rPr lang="en-US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Phonetically decodable)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These are w</a:t>
            </a:r>
            <a:r>
              <a:rPr lang="en-US" sz="3200" b="0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ords we can segment and blend.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3200" b="0" i="0" u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 example – play and coin.</a:t>
            </a:r>
            <a:endParaRPr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d0674ccc4_0_10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Red Words</a:t>
            </a:r>
            <a:endParaRPr/>
          </a:p>
        </p:txBody>
      </p:sp>
      <p:sp>
        <p:nvSpPr>
          <p:cNvPr id="287" name="Google Shape;287;g12d0674ccc4_0_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 panose="020B0604020202020204" pitchFamily="34" charset="0"/>
              <a:buChar char="•"/>
            </a:pPr>
            <a:r>
              <a:rPr lang="en-US" sz="3200" b="0" i="0" u="none" dirty="0">
                <a:solidFill>
                  <a:srgbClr val="FF3300"/>
                </a:solidFill>
                <a:latin typeface="+mj-lt"/>
                <a:ea typeface="Arial"/>
                <a:cs typeface="Arial"/>
                <a:sym typeface="Arial"/>
              </a:rPr>
              <a:t>These were called </a:t>
            </a:r>
            <a:r>
              <a:rPr lang="en-US" sz="3200" b="0" i="1" u="none" dirty="0">
                <a:solidFill>
                  <a:srgbClr val="FF3300"/>
                </a:solidFill>
                <a:latin typeface="+mj-lt"/>
                <a:ea typeface="Arial"/>
                <a:cs typeface="Arial"/>
                <a:sym typeface="Arial"/>
              </a:rPr>
              <a:t>tricky words.</a:t>
            </a: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 panose="020B0604020202020204" pitchFamily="34" charset="0"/>
              <a:buChar char="•"/>
            </a:pPr>
            <a:endParaRPr lang="en-US" sz="3200" i="1" dirty="0">
              <a:solidFill>
                <a:srgbClr val="FF3300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 panose="020B0604020202020204" pitchFamily="34" charset="0"/>
              <a:buChar char="•"/>
            </a:pPr>
            <a:r>
              <a:rPr lang="en-US" sz="3200" b="0" i="0" u="none" dirty="0">
                <a:solidFill>
                  <a:srgbClr val="FF3300"/>
                </a:solidFill>
                <a:latin typeface="+mj-lt"/>
                <a:ea typeface="Arial"/>
                <a:cs typeface="Arial"/>
                <a:sym typeface="Arial"/>
              </a:rPr>
              <a:t>Red words are words we can Fred talk.</a:t>
            </a:r>
            <a:endParaRPr lang="en-US" sz="3200" dirty="0">
              <a:latin typeface="+mj-lt"/>
              <a:cs typeface="Arial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 panose="020B0604020202020204" pitchFamily="34" charset="0"/>
              <a:buChar char="•"/>
            </a:pPr>
            <a:endParaRPr lang="en-US" sz="3200" b="0" i="0" u="none" dirty="0">
              <a:solidFill>
                <a:srgbClr val="FF3300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 panose="020B0604020202020204" pitchFamily="34" charset="0"/>
              <a:buChar char="•"/>
            </a:pPr>
            <a:r>
              <a:rPr lang="en-US" sz="3200" b="0" i="0" u="none" dirty="0">
                <a:solidFill>
                  <a:srgbClr val="FF3300"/>
                </a:solidFill>
                <a:latin typeface="+mj-lt"/>
                <a:ea typeface="Arial"/>
                <a:cs typeface="Arial"/>
                <a:sym typeface="Arial"/>
              </a:rPr>
              <a:t>For example ‘I’, ‘the’ and ‘said’.</a:t>
            </a:r>
            <a:endParaRPr sz="32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</a:pPr>
            <a:endParaRPr lang="en-US" sz="4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</a:pPr>
            <a:r>
              <a:rPr lang="en-US" sz="4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can’t Fred a red!</a:t>
            </a:r>
            <a:endParaRPr dirty="0"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Phonics at </a:t>
            </a:r>
            <a:r>
              <a:rPr lang="en-US" sz="4400" b="0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Branton</a:t>
            </a:r>
            <a:endParaRPr dirty="0"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the Read Write Inc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RWI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Scheme as our phonics program. 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is a structured approach with writing aspects included.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Terminology </a:t>
            </a:r>
            <a:endParaRPr/>
          </a:p>
        </p:txBody>
      </p:sp>
      <p:sp>
        <p:nvSpPr>
          <p:cNvPr id="293" name="Google Shape;29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MTYT –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turn your turn.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🞐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to your partner –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their partner.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</a:pPr>
            <a:endParaRPr dirty="0"/>
          </a:p>
          <a:p>
            <a:pPr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Fred talk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using the Fred the frog to sound out and segment the letters in the word. 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42486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RWI Resources</a:t>
            </a:r>
            <a:endParaRPr dirty="0"/>
          </a:p>
        </p:txBody>
      </p:sp>
      <p:pic>
        <p:nvPicPr>
          <p:cNvPr id="314" name="Google Shape;314;p28" descr="Parent guide to Read Write Inc. Phonics | Oxford Owl"/>
          <p:cNvPicPr preferRelativeResize="0"/>
          <p:nvPr/>
        </p:nvPicPr>
        <p:blipFill rotWithShape="1">
          <a:blip r:embed="rId3">
            <a:alphaModFix/>
          </a:blip>
          <a:srcRect l="20789" r="22510"/>
          <a:stretch/>
        </p:blipFill>
        <p:spPr>
          <a:xfrm>
            <a:off x="1158771" y="1607594"/>
            <a:ext cx="1670759" cy="200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 descr="Read Write Inc. Phonics: Sound Blending Books - Mixed Pack of 10 (1 of  each): Amazon.co.uk: Archbold, Tim, Miskin, Ruth: 9780198424567: Boo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13" y="4343717"/>
            <a:ext cx="4145453" cy="2481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51AC5A-FBBB-4826-8F78-ED2E3F97E5B7}"/>
              </a:ext>
            </a:extLst>
          </p:cNvPr>
          <p:cNvGrpSpPr/>
          <p:nvPr/>
        </p:nvGrpSpPr>
        <p:grpSpPr>
          <a:xfrm>
            <a:off x="4796012" y="1479923"/>
            <a:ext cx="3563725" cy="2856301"/>
            <a:chOff x="1707744" y="4716562"/>
            <a:chExt cx="2997129" cy="1759883"/>
          </a:xfrm>
        </p:grpSpPr>
        <p:pic>
          <p:nvPicPr>
            <p:cNvPr id="8" name="Picture 28" descr="Tabthecat.jpg">
              <a:extLst>
                <a:ext uri="{FF2B5EF4-FFF2-40B4-BE49-F238E27FC236}">
                  <a16:creationId xmlns:a16="http://schemas.microsoft.com/office/drawing/2014/main" id="{1E3430BB-B009-42D8-9182-7CE05F3CF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" descr="Tomthumb.jpg">
              <a:extLst>
                <a:ext uri="{FF2B5EF4-FFF2-40B4-BE49-F238E27FC236}">
                  <a16:creationId xmlns:a16="http://schemas.microsoft.com/office/drawing/2014/main" id="{D2CFA9C3-E625-4CF4-865D-FCBEA87C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Chips.jpg">
              <a:extLst>
                <a:ext uri="{FF2B5EF4-FFF2-40B4-BE49-F238E27FC236}">
                  <a16:creationId xmlns:a16="http://schemas.microsoft.com/office/drawing/2014/main" id="{4BD1FCD4-2BF3-4037-A347-25A183FD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9" descr="Lookout.jpg">
              <a:extLst>
                <a:ext uri="{FF2B5EF4-FFF2-40B4-BE49-F238E27FC236}">
                  <a16:creationId xmlns:a16="http://schemas.microsoft.com/office/drawing/2014/main" id="{000E30FC-2BB5-42B8-92C4-83AD64ED3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C:\Users\Davina\Pictures\RWI\RedDittyBook.gif">
              <a:extLst>
                <a:ext uri="{FF2B5EF4-FFF2-40B4-BE49-F238E27FC236}">
                  <a16:creationId xmlns:a16="http://schemas.microsoft.com/office/drawing/2014/main" id="{993BAAB5-34F9-4A3F-A72C-A775C1B2D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8" descr="Toad.jpg">
              <a:extLst>
                <a:ext uri="{FF2B5EF4-FFF2-40B4-BE49-F238E27FC236}">
                  <a16:creationId xmlns:a16="http://schemas.microsoft.com/office/drawing/2014/main" id="{DA0EFE55-B86B-42A5-BE16-E8F255C7A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2" descr="Thejarofoil.jpg">
              <a:extLst>
                <a:ext uri="{FF2B5EF4-FFF2-40B4-BE49-F238E27FC236}">
                  <a16:creationId xmlns:a16="http://schemas.microsoft.com/office/drawing/2014/main" id="{74BBED74-1B3B-4FDB-84A3-9F0E5BC8E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Google Shape;336;p34">
            <a:extLst>
              <a:ext uri="{FF2B5EF4-FFF2-40B4-BE49-F238E27FC236}">
                <a16:creationId xmlns:a16="http://schemas.microsoft.com/office/drawing/2014/main" id="{C27703BF-448C-4A96-9145-87F190E2712D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6012" y="3791453"/>
            <a:ext cx="4437386" cy="285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43D5D6-2849-4741-A217-FC85D20357B5}"/>
              </a:ext>
            </a:extLst>
          </p:cNvPr>
          <p:cNvGrpSpPr/>
          <p:nvPr/>
        </p:nvGrpSpPr>
        <p:grpSpPr>
          <a:xfrm>
            <a:off x="4796013" y="1443795"/>
            <a:ext cx="3563725" cy="2856301"/>
            <a:chOff x="1707744" y="4716562"/>
            <a:chExt cx="2997129" cy="1759883"/>
          </a:xfrm>
        </p:grpSpPr>
        <p:pic>
          <p:nvPicPr>
            <p:cNvPr id="18" name="Picture 28" descr="Tabthecat.jpg">
              <a:extLst>
                <a:ext uri="{FF2B5EF4-FFF2-40B4-BE49-F238E27FC236}">
                  <a16:creationId xmlns:a16="http://schemas.microsoft.com/office/drawing/2014/main" id="{CD0EC1F7-BA9D-47DF-95A1-9F12FD96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3" descr="Tomthumb.jpg">
              <a:extLst>
                <a:ext uri="{FF2B5EF4-FFF2-40B4-BE49-F238E27FC236}">
                  <a16:creationId xmlns:a16="http://schemas.microsoft.com/office/drawing/2014/main" id="{7F364AA5-DF20-4215-A1EC-0D36C02D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Chips.jpg">
              <a:extLst>
                <a:ext uri="{FF2B5EF4-FFF2-40B4-BE49-F238E27FC236}">
                  <a16:creationId xmlns:a16="http://schemas.microsoft.com/office/drawing/2014/main" id="{DEA38694-D384-426A-900D-5B20088BA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9" descr="Lookout.jpg">
              <a:extLst>
                <a:ext uri="{FF2B5EF4-FFF2-40B4-BE49-F238E27FC236}">
                  <a16:creationId xmlns:a16="http://schemas.microsoft.com/office/drawing/2014/main" id="{17B6C676-CC57-4F78-8677-906FB073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C:\Users\Davina\Pictures\RWI\RedDittyBook.gif">
              <a:extLst>
                <a:ext uri="{FF2B5EF4-FFF2-40B4-BE49-F238E27FC236}">
                  <a16:creationId xmlns:a16="http://schemas.microsoft.com/office/drawing/2014/main" id="{D756EA1F-FB63-497E-8A20-001F44FFE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8" descr="Toad.jpg">
              <a:extLst>
                <a:ext uri="{FF2B5EF4-FFF2-40B4-BE49-F238E27FC236}">
                  <a16:creationId xmlns:a16="http://schemas.microsoft.com/office/drawing/2014/main" id="{B095CD73-523A-4831-90C7-1D0E9DEA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2" descr="Thejarofoil.jpg">
              <a:extLst>
                <a:ext uri="{FF2B5EF4-FFF2-40B4-BE49-F238E27FC236}">
                  <a16:creationId xmlns:a16="http://schemas.microsoft.com/office/drawing/2014/main" id="{9FD0D549-DC1A-4705-9402-DC823250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help your child at home…</a:t>
            </a:r>
            <a:endParaRPr/>
          </a:p>
        </p:txBody>
      </p:sp>
      <p:pic>
        <p:nvPicPr>
          <p:cNvPr id="321" name="Google Shape;321;p32" descr="Screen Shot 2014-08-12 at 12.32.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9425" y="1717675"/>
            <a:ext cx="5072062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can practice pronouncing sounds.</a:t>
            </a:r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body" idx="1"/>
          </p:nvPr>
        </p:nvSpPr>
        <p:spPr>
          <a:xfrm>
            <a:off x="755650" y="15954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no ‘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fuh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and ‘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luh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’!</a:t>
            </a:r>
            <a:endParaRPr dirty="0"/>
          </a:p>
        </p:txBody>
      </p:sp>
      <p:pic>
        <p:nvPicPr>
          <p:cNvPr id="329" name="Google Shape;329;p33" descr="Screen Shot 2014-08-01 at 16.19.5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2603500"/>
            <a:ext cx="3541712" cy="352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books home</a:t>
            </a:r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Books are sent home to be shared with your child.</a:t>
            </a:r>
            <a:endParaRPr dirty="0"/>
          </a:p>
        </p:txBody>
      </p:sp>
      <p:pic>
        <p:nvPicPr>
          <p:cNvPr id="336" name="Google Shape;3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0497" y="2785953"/>
            <a:ext cx="3998848" cy="2792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47CB00-89E3-451F-A681-6FBCEDB6DB5C}"/>
              </a:ext>
            </a:extLst>
          </p:cNvPr>
          <p:cNvGrpSpPr/>
          <p:nvPr/>
        </p:nvGrpSpPr>
        <p:grpSpPr>
          <a:xfrm>
            <a:off x="634560" y="2582129"/>
            <a:ext cx="3563725" cy="2856301"/>
            <a:chOff x="1707744" y="4716562"/>
            <a:chExt cx="2997129" cy="1759883"/>
          </a:xfrm>
        </p:grpSpPr>
        <p:pic>
          <p:nvPicPr>
            <p:cNvPr id="7" name="Picture 28" descr="Tabthecat.jpg">
              <a:extLst>
                <a:ext uri="{FF2B5EF4-FFF2-40B4-BE49-F238E27FC236}">
                  <a16:creationId xmlns:a16="http://schemas.microsoft.com/office/drawing/2014/main" id="{47A8F9F9-5DEE-4C2B-A3B4-F6F67708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" descr="Tomthumb.jpg">
              <a:extLst>
                <a:ext uri="{FF2B5EF4-FFF2-40B4-BE49-F238E27FC236}">
                  <a16:creationId xmlns:a16="http://schemas.microsoft.com/office/drawing/2014/main" id="{8DF0B92C-A610-4F05-A07E-F8138C2E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Chips.jpg">
              <a:extLst>
                <a:ext uri="{FF2B5EF4-FFF2-40B4-BE49-F238E27FC236}">
                  <a16:creationId xmlns:a16="http://schemas.microsoft.com/office/drawing/2014/main" id="{D8AE2ADC-5904-43D0-8FF3-E0D4F0DE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9" descr="Lookout.jpg">
              <a:extLst>
                <a:ext uri="{FF2B5EF4-FFF2-40B4-BE49-F238E27FC236}">
                  <a16:creationId xmlns:a16="http://schemas.microsoft.com/office/drawing/2014/main" id="{24C4C9A3-8ACA-4B4C-830D-6EB7DE4A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C:\Users\Davina\Pictures\RWI\RedDittyBook.gif">
              <a:extLst>
                <a:ext uri="{FF2B5EF4-FFF2-40B4-BE49-F238E27FC236}">
                  <a16:creationId xmlns:a16="http://schemas.microsoft.com/office/drawing/2014/main" id="{B0BF24DF-6236-4767-B501-6908FAC42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8" descr="Toad.jpg">
              <a:extLst>
                <a:ext uri="{FF2B5EF4-FFF2-40B4-BE49-F238E27FC236}">
                  <a16:creationId xmlns:a16="http://schemas.microsoft.com/office/drawing/2014/main" id="{31738093-C4AE-4553-A743-6F130FEE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2" descr="Thejarofoil.jpg">
              <a:extLst>
                <a:ext uri="{FF2B5EF4-FFF2-40B4-BE49-F238E27FC236}">
                  <a16:creationId xmlns:a16="http://schemas.microsoft.com/office/drawing/2014/main" id="{A38C6306-7061-4FC3-AC72-BD365397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2d0674ccc4_0_2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with your child at home.</a:t>
            </a:r>
            <a:endParaRPr/>
          </a:p>
        </p:txBody>
      </p:sp>
      <p:sp>
        <p:nvSpPr>
          <p:cNvPr id="372" name="Google Shape;372;g12d0674ccc4_0_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g12d0674ccc4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75" y="1587038"/>
            <a:ext cx="4217826" cy="42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2d0674ccc4_0_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450" y="1637612"/>
            <a:ext cx="3937625" cy="42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And...</a:t>
            </a:r>
            <a:endParaRPr/>
          </a:p>
        </p:txBody>
      </p:sp>
      <p:sp>
        <p:nvSpPr>
          <p:cNvPr id="360" name="Google Shape;360;p37"/>
          <p:cNvSpPr txBox="1">
            <a:spLocks noGrp="1"/>
          </p:cNvSpPr>
          <p:nvPr>
            <p:ph type="body" idx="1"/>
          </p:nvPr>
        </p:nvSpPr>
        <p:spPr>
          <a:xfrm>
            <a:off x="428625" y="1714500"/>
            <a:ext cx="82296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your child lots of lovely stories and asking lots of questions!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these prompts to help you: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6011862" y="3644900"/>
            <a:ext cx="2390775" cy="1439862"/>
          </a:xfrm>
          <a:prstGeom prst="cloudCallout">
            <a:avLst>
              <a:gd name="adj1" fmla="val 24221"/>
              <a:gd name="adj2" fmla="val 22675"/>
            </a:avLst>
          </a:prstGeom>
          <a:gradFill>
            <a:gsLst>
              <a:gs pos="0">
                <a:srgbClr val="FFFF99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that character thinking?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3492500" y="5300662"/>
            <a:ext cx="2139950" cy="1216025"/>
          </a:xfrm>
          <a:prstGeom prst="wedgeEllipseCallout">
            <a:avLst>
              <a:gd name="adj1" fmla="val -6490"/>
              <a:gd name="adj2" fmla="val 21829"/>
            </a:avLst>
          </a:prstGeom>
          <a:gradFill>
            <a:gsLst>
              <a:gs pos="0">
                <a:srgbClr val="FF99CC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character saying?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6089650" y="5300662"/>
            <a:ext cx="2803525" cy="1441450"/>
          </a:xfrm>
          <a:prstGeom prst="ellipse">
            <a:avLst/>
          </a:prstGeom>
          <a:gradFill>
            <a:gsLst>
              <a:gs pos="0">
                <a:srgbClr val="66FF99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that character is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 now?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323850" y="4005262"/>
            <a:ext cx="3157537" cy="2016125"/>
          </a:xfrm>
          <a:prstGeom prst="irregularSeal1">
            <a:avLst/>
          </a:prstGeom>
          <a:gradFill>
            <a:gsLst>
              <a:gs pos="0">
                <a:schemeClr val="lt1"/>
              </a:gs>
              <a:gs pos="100000">
                <a:srgbClr val="0099CC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happening?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3563937" y="3933825"/>
            <a:ext cx="2160587" cy="1000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80"/>
              </a:gs>
              <a:gs pos="50000">
                <a:srgbClr val="FFD4B3"/>
              </a:gs>
              <a:gs pos="100000">
                <a:srgbClr val="FFE9DA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happens next?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"/>
          <p:cNvSpPr txBox="1">
            <a:spLocks noGrp="1"/>
          </p:cNvSpPr>
          <p:nvPr>
            <p:ph type="body" idx="1"/>
          </p:nvPr>
        </p:nvSpPr>
        <p:spPr>
          <a:xfrm>
            <a:off x="827087" y="1628775"/>
            <a:ext cx="7273925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Noto Sans Symbols"/>
              <a:buNone/>
            </a:pPr>
            <a:r>
              <a:rPr lang="en-US" sz="8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pic>
        <p:nvPicPr>
          <p:cNvPr id="418" name="Google Shape;418;p44" descr="What Questions Should You Ask During the Product Lifecycle? | Machine De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027" y="4429275"/>
            <a:ext cx="3326424" cy="17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you... </a:t>
            </a:r>
            <a:endParaRPr/>
          </a:p>
        </p:txBody>
      </p:sp>
      <p:pic>
        <p:nvPicPr>
          <p:cNvPr id="424" name="Google Shape;42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062" y="0"/>
            <a:ext cx="2678112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/>
        </p:nvSpPr>
        <p:spPr>
          <a:xfrm>
            <a:off x="2803525" y="3114675"/>
            <a:ext cx="475138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Happy reading</a:t>
            </a:r>
            <a:r>
              <a:rPr lang="en-US" sz="4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aramond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45" descr="http://t0.gstatic.com/images?q=tbn:ANd9GcQpVfHMSR4PaMcl17BI_Y377kkg2uRZxucOTg-viPpnJqGMcDxO:blog.giftgenies.com/wp-content/uploads/2010/05/kids-books2-1024x64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6737" y="4443412"/>
            <a:ext cx="2952750" cy="18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synthetic phonics?</a:t>
            </a: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“Synthetic phonics offers the vast majority of young children the best and most direct route to becoming skilled readers and writers”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Sir Jim Rose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Rose Review of Reading 2006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Synthetic phonics is the ability to convert a letter or letter group into sounds that are then blended together into a word.  </a:t>
            </a:r>
            <a:endParaRPr/>
          </a:p>
          <a:p>
            <a:pPr marL="34290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 descr="Figure 2. Different patterns of perform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785812"/>
            <a:ext cx="8143875" cy="55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2195512" y="333375"/>
            <a:ext cx="4786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view of reading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d0674ccc4_0_5"/>
          <p:cNvSpPr txBox="1">
            <a:spLocks noGrp="1"/>
          </p:cNvSpPr>
          <p:nvPr>
            <p:ph type="title"/>
          </p:nvPr>
        </p:nvSpPr>
        <p:spPr>
          <a:xfrm>
            <a:off x="395287" y="277812"/>
            <a:ext cx="82914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Read Write Inc Phonics?</a:t>
            </a:r>
            <a:endParaRPr/>
          </a:p>
        </p:txBody>
      </p:sp>
      <p:sp>
        <p:nvSpPr>
          <p:cNvPr id="170" name="Google Shape;170;g12d0674ccc4_0_5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endParaRPr lang="en-US" dirty="0">
              <a:cs typeface="Arial"/>
            </a:endParaRPr>
          </a:p>
          <a:p>
            <a:pPr marL="342900" indent="-342900">
              <a:spcBef>
                <a:spcPts val="5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Tried and tested over many years</a:t>
            </a:r>
            <a:endParaRPr sz="2400"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Systematic and structured</a:t>
            </a:r>
            <a:endParaRPr sz="2400"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success in reading</a:t>
            </a:r>
            <a:endParaRPr sz="2400"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and ongoing staff development</a:t>
            </a:r>
            <a:endParaRPr sz="2400" dirty="0"/>
          </a:p>
          <a:p>
            <a:pPr marL="342900" lvl="0" indent="-2762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dk1"/>
                </a:solidFill>
              </a:rPr>
              <a:t>More information for parents</a:t>
            </a:r>
            <a:endParaRPr sz="2400" dirty="0"/>
          </a:p>
          <a:p>
            <a:pPr marL="342900" lvl="0" indent="-342900">
              <a:spcBef>
                <a:spcPts val="560"/>
              </a:spcBef>
              <a:buSzPts val="2100"/>
              <a:buNone/>
            </a:pPr>
            <a:r>
              <a:rPr lang="en-US" sz="2400" u="sng" dirty="0">
                <a:hlinkClick r:id="rId3"/>
              </a:rPr>
              <a:t>https://www.ruthmiskin.com/parentsandcarers/</a:t>
            </a:r>
            <a:endParaRPr lang="en-US" sz="2400" u="sng" dirty="0"/>
          </a:p>
          <a:p>
            <a:pPr marL="342900" lvl="0" indent="-342900">
              <a:spcBef>
                <a:spcPts val="560"/>
              </a:spcBef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d0674ccc4_0_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Read Write Inc Phonics?</a:t>
            </a:r>
            <a:endParaRPr/>
          </a:p>
        </p:txBody>
      </p:sp>
      <p:sp>
        <p:nvSpPr>
          <p:cNvPr id="177" name="Google Shape;177;g12d0674ccc4_0_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1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1" u="none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57200">
              <a:lnSpc>
                <a:spcPct val="90000"/>
              </a:lnSpc>
              <a:spcBef>
                <a:spcPts val="5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rapid </a:t>
            </a:r>
            <a:r>
              <a:rPr lang="en-US" sz="2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read 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endParaRPr dirty="0"/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children can…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to learn 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rest of their lives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d0674ccc4_0_17"/>
          <p:cNvSpPr txBox="1">
            <a:spLocks noGrp="1"/>
          </p:cNvSpPr>
          <p:nvPr>
            <p:ph type="title"/>
          </p:nvPr>
        </p:nvSpPr>
        <p:spPr>
          <a:xfrm>
            <a:off x="468312" y="115887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/>
          </a:p>
        </p:txBody>
      </p:sp>
      <p:sp>
        <p:nvSpPr>
          <p:cNvPr id="184" name="Google Shape;184;g12d0674ccc4_0_17"/>
          <p:cNvSpPr txBox="1">
            <a:spLocks noGrp="1"/>
          </p:cNvSpPr>
          <p:nvPr>
            <p:ph type="body" idx="1"/>
          </p:nvPr>
        </p:nvSpPr>
        <p:spPr>
          <a:xfrm>
            <a:off x="468312" y="1412875"/>
            <a:ext cx="8363100" cy="4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Children: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>
              <a:spcBef>
                <a:spcPts val="5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44 sounds and matching letters/letter groups</a:t>
            </a:r>
            <a:endParaRPr lang="en-US" dirty="0">
              <a:cs typeface="Arial"/>
            </a:endParaRPr>
          </a:p>
          <a:p>
            <a:pPr indent="-457200">
              <a:spcBef>
                <a:spcPts val="5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blend sounds to read words</a:t>
            </a:r>
            <a:endParaRPr lang="en-US" dirty="0">
              <a:cs typeface="Arial"/>
            </a:endParaRPr>
          </a:p>
          <a:p>
            <a:pPr indent="-457200">
              <a:spcBef>
                <a:spcPts val="5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lots of specially written books</a:t>
            </a:r>
            <a:endParaRPr dirty="0"/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This is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decoding.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d0674ccc4_0_23"/>
          <p:cNvSpPr txBox="1">
            <a:spLocks noGrp="1"/>
          </p:cNvSpPr>
          <p:nvPr>
            <p:ph type="title"/>
          </p:nvPr>
        </p:nvSpPr>
        <p:spPr>
          <a:xfrm>
            <a:off x="468312" y="115887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 dirty="0"/>
          </a:p>
        </p:txBody>
      </p:sp>
      <p:sp>
        <p:nvSpPr>
          <p:cNvPr id="191" name="Google Shape;191;g12d0674ccc4_0_23"/>
          <p:cNvSpPr txBox="1">
            <a:spLocks noGrp="1"/>
          </p:cNvSpPr>
          <p:nvPr>
            <p:ph type="body" idx="1"/>
          </p:nvPr>
        </p:nvSpPr>
        <p:spPr>
          <a:xfrm>
            <a:off x="468312" y="1331912"/>
            <a:ext cx="8229600" cy="4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8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talk a lot about what they have read to show they understand.</a:t>
            </a:r>
            <a:endParaRPr lang="en-US" dirty="0">
              <a:cs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endParaRPr sz="2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questions at the back of the books to check understanding.</a:t>
            </a: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g12d0674ccc4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962" y="4614862"/>
            <a:ext cx="1893887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d0674ccc4_0_30"/>
          <p:cNvSpPr txBox="1">
            <a:spLocks noGrp="1"/>
          </p:cNvSpPr>
          <p:nvPr>
            <p:ph type="title"/>
          </p:nvPr>
        </p:nvSpPr>
        <p:spPr>
          <a:xfrm>
            <a:off x="396875" y="188912"/>
            <a:ext cx="82296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  <a:endParaRPr dirty="0"/>
          </a:p>
        </p:txBody>
      </p:sp>
      <p:sp>
        <p:nvSpPr>
          <p:cNvPr id="199" name="Google Shape;199;g12d0674ccc4_0_30"/>
          <p:cNvSpPr txBox="1">
            <a:spLocks noGrp="1"/>
          </p:cNvSpPr>
          <p:nvPr>
            <p:ph type="body" idx="1"/>
          </p:nvPr>
        </p:nvSpPr>
        <p:spPr>
          <a:xfrm>
            <a:off x="457212" y="1625275"/>
            <a:ext cx="8229600" cy="3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words are made up of sounds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3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English language there are 44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sounds  (phonemes)                  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r>
              <a:rPr lang="en-US" b="0" i="0" u="sng" dirty="0">
                <a:solidFill>
                  <a:schemeClr val="dk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 Pronunciation Guide</a:t>
            </a:r>
            <a:endParaRPr dirty="0">
              <a:latin typeface="+mj-lt"/>
            </a:endParaRPr>
          </a:p>
          <a:p>
            <a:pPr marL="342900" lvl="0" indent="-342900">
              <a:spcBef>
                <a:spcPts val="720"/>
              </a:spcBef>
              <a:buSzPts val="2700"/>
              <a:buNone/>
            </a:pPr>
            <a:r>
              <a:rPr lang="en-GB" dirty="0">
                <a:latin typeface="+mj-lt"/>
                <a:hlinkClick r:id="rId4"/>
              </a:rPr>
              <a:t>https://www.youtube.com/watch?v=KUbrJPAt65g</a:t>
            </a:r>
            <a:endParaRPr lang="en-GB" dirty="0">
              <a:latin typeface="+mj-lt"/>
            </a:endParaRPr>
          </a:p>
          <a:p>
            <a:pPr marL="342900" lvl="0" indent="-342900">
              <a:spcBef>
                <a:spcPts val="720"/>
              </a:spcBef>
              <a:buSzPts val="2700"/>
              <a:buNone/>
            </a:pPr>
            <a:endParaRPr sz="27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71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700"/>
              <a:buNone/>
            </a:pPr>
            <a:endParaRPr sz="27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12d0674ccc4_0_30"/>
          <p:cNvSpPr/>
          <p:nvPr/>
        </p:nvSpPr>
        <p:spPr>
          <a:xfrm>
            <a:off x="7651102" y="53000"/>
            <a:ext cx="1147506" cy="11879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 extrusionOk="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 extrusionOk="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 extrusionOk="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803</Words>
  <Application>Microsoft Office PowerPoint</Application>
  <PresentationFormat>On-screen Show (4:3)</PresentationFormat>
  <Paragraphs>210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Times New Roman</vt:lpstr>
      <vt:lpstr>Noto Sans Symbols</vt:lpstr>
      <vt:lpstr>Verdana</vt:lpstr>
      <vt:lpstr>Garamond</vt:lpstr>
      <vt:lpstr>Comic Sans MS</vt:lpstr>
      <vt:lpstr>Arimo</vt:lpstr>
      <vt:lpstr>Calibri</vt:lpstr>
      <vt:lpstr>Level</vt:lpstr>
      <vt:lpstr>1_Level</vt:lpstr>
      <vt:lpstr>PowerPoint Presentation</vt:lpstr>
      <vt:lpstr>Phonics at Branton</vt:lpstr>
      <vt:lpstr>Why synthetic phonics?</vt:lpstr>
      <vt:lpstr>PowerPoint Presentation</vt:lpstr>
      <vt:lpstr>Why Read Write Inc Phonics?</vt:lpstr>
      <vt:lpstr>What is Read Write Inc Phonics?</vt:lpstr>
      <vt:lpstr>How does it work?</vt:lpstr>
      <vt:lpstr>How does it work?</vt:lpstr>
      <vt:lpstr>Sounds</vt:lpstr>
      <vt:lpstr>Graphemes</vt:lpstr>
      <vt:lpstr>Learning the code</vt:lpstr>
      <vt:lpstr>   The complex English alphabetic code </vt:lpstr>
      <vt:lpstr>PowerPoint Presentation</vt:lpstr>
      <vt:lpstr>PowerPoint Presentation</vt:lpstr>
      <vt:lpstr>Fred...</vt:lpstr>
      <vt:lpstr>Fred…</vt:lpstr>
      <vt:lpstr>Fred...</vt:lpstr>
      <vt:lpstr>Green words</vt:lpstr>
      <vt:lpstr>Red Words</vt:lpstr>
      <vt:lpstr>Terminology </vt:lpstr>
      <vt:lpstr>RWI Resources</vt:lpstr>
      <vt:lpstr>How to help your child at home…</vt:lpstr>
      <vt:lpstr>You can practice pronouncing sounds.</vt:lpstr>
      <vt:lpstr>Reading books home</vt:lpstr>
      <vt:lpstr>Reading with your child at home.</vt:lpstr>
      <vt:lpstr>And...</vt:lpstr>
      <vt:lpstr>PowerPoint Presentation</vt:lpstr>
      <vt:lpstr>Thank you...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Janey</dc:creator>
  <cp:lastModifiedBy>Emma Miller</cp:lastModifiedBy>
  <cp:revision>7</cp:revision>
  <dcterms:created xsi:type="dcterms:W3CDTF">2003-03-26T20:06:03Z</dcterms:created>
  <dcterms:modified xsi:type="dcterms:W3CDTF">2024-09-17T19:45:40Z</dcterms:modified>
</cp:coreProperties>
</file>